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297" r:id="rId4"/>
    <p:sldId id="298" r:id="rId5"/>
    <p:sldId id="305" r:id="rId6"/>
    <p:sldId id="290" r:id="rId7"/>
    <p:sldId id="302" r:id="rId8"/>
    <p:sldId id="303" r:id="rId9"/>
    <p:sldId id="301" r:id="rId10"/>
    <p:sldId id="277" r:id="rId11"/>
    <p:sldId id="279" r:id="rId12"/>
    <p:sldId id="281" r:id="rId13"/>
    <p:sldId id="286" r:id="rId14"/>
    <p:sldId id="276" r:id="rId15"/>
    <p:sldId id="260" r:id="rId16"/>
    <p:sldId id="292" r:id="rId17"/>
    <p:sldId id="304" r:id="rId18"/>
    <p:sldId id="291" r:id="rId19"/>
    <p:sldId id="293" r:id="rId20"/>
    <p:sldId id="296" r:id="rId21"/>
    <p:sldId id="270" r:id="rId22"/>
    <p:sldId id="295" r:id="rId23"/>
    <p:sldId id="273" r:id="rId24"/>
    <p:sldId id="300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>
        <p:scale>
          <a:sx n="120" d="100"/>
          <a:sy n="120" d="100"/>
        </p:scale>
        <p:origin x="-53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Student FTE</c:v>
                </c:pt>
              </c:strCache>
            </c:strRef>
          </c:tx>
          <c:cat>
            <c:strRef>
              <c:f>Sheet1!$B$3:$J$3</c:f>
              <c:strCache>
                <c:ptCount val="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755</c:v>
                </c:pt>
                <c:pt idx="1">
                  <c:v>722</c:v>
                </c:pt>
                <c:pt idx="2">
                  <c:v>681</c:v>
                </c:pt>
                <c:pt idx="3">
                  <c:v>675</c:v>
                </c:pt>
                <c:pt idx="4">
                  <c:v>664</c:v>
                </c:pt>
                <c:pt idx="5">
                  <c:v>634</c:v>
                </c:pt>
                <c:pt idx="6">
                  <c:v>600</c:v>
                </c:pt>
                <c:pt idx="7">
                  <c:v>585</c:v>
                </c:pt>
                <c:pt idx="8">
                  <c:v>563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64960"/>
        <c:axId val="90668032"/>
      </c:lineChart>
      <c:catAx>
        <c:axId val="9066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90668032"/>
        <c:crosses val="autoZero"/>
        <c:auto val="1"/>
        <c:lblAlgn val="ctr"/>
        <c:lblOffset val="100"/>
        <c:noMultiLvlLbl val="0"/>
      </c:catAx>
      <c:valAx>
        <c:axId val="906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6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Students by Grade</c:v>
          </c:tx>
          <c:invertIfNegative val="0"/>
          <c:cat>
            <c:strLit>
              <c:ptCount val="13"/>
              <c:pt idx="0">
                <c:v>K</c:v>
              </c:pt>
              <c:pt idx="1">
                <c:v> 1</c:v>
              </c:pt>
              <c:pt idx="2">
                <c:v> 2</c:v>
              </c:pt>
              <c:pt idx="3">
                <c:v> 3</c:v>
              </c:pt>
              <c:pt idx="4">
                <c:v> 4</c:v>
              </c:pt>
              <c:pt idx="5">
                <c:v> 5</c:v>
              </c:pt>
              <c:pt idx="6">
                <c:v> 6</c:v>
              </c:pt>
              <c:pt idx="7">
                <c:v> 7</c:v>
              </c:pt>
              <c:pt idx="8">
                <c:v> 8</c:v>
              </c:pt>
              <c:pt idx="9">
                <c:v> 9</c:v>
              </c:pt>
              <c:pt idx="10">
                <c:v> 10</c:v>
              </c:pt>
              <c:pt idx="11">
                <c:v> 11</c:v>
              </c:pt>
              <c:pt idx="12">
                <c:v> 12</c:v>
              </c:pt>
            </c:strLit>
          </c:cat>
          <c:val>
            <c:numRef>
              <c:f>Sheet1!$A$2:$M$2</c:f>
              <c:numCache>
                <c:formatCode>General</c:formatCode>
                <c:ptCount val="13"/>
                <c:pt idx="0">
                  <c:v>29</c:v>
                </c:pt>
                <c:pt idx="1">
                  <c:v>31</c:v>
                </c:pt>
                <c:pt idx="2">
                  <c:v>26</c:v>
                </c:pt>
                <c:pt idx="3">
                  <c:v>33</c:v>
                </c:pt>
                <c:pt idx="4">
                  <c:v>32</c:v>
                </c:pt>
                <c:pt idx="5">
                  <c:v>48</c:v>
                </c:pt>
                <c:pt idx="6">
                  <c:v>55</c:v>
                </c:pt>
                <c:pt idx="7">
                  <c:v>41</c:v>
                </c:pt>
                <c:pt idx="8">
                  <c:v>41</c:v>
                </c:pt>
                <c:pt idx="9">
                  <c:v>58</c:v>
                </c:pt>
                <c:pt idx="10">
                  <c:v>48</c:v>
                </c:pt>
                <c:pt idx="11">
                  <c:v>58</c:v>
                </c:pt>
                <c:pt idx="1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17856"/>
        <c:axId val="89819392"/>
      </c:barChart>
      <c:catAx>
        <c:axId val="8981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89819392"/>
        <c:crosses val="autoZero"/>
        <c:auto val="1"/>
        <c:lblAlgn val="ctr"/>
        <c:lblOffset val="100"/>
        <c:noMultiLvlLbl val="0"/>
      </c:catAx>
      <c:valAx>
        <c:axId val="8981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1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PTR</c:v>
                </c:pt>
              </c:strCache>
            </c:strRef>
          </c:tx>
          <c:invertIfNegative val="0"/>
          <c:cat>
            <c:strRef>
              <c:f>Sheet2!$A$2:$A$9</c:f>
              <c:strCache>
                <c:ptCount val="8"/>
                <c:pt idx="0">
                  <c:v>ALM</c:v>
                </c:pt>
                <c:pt idx="1">
                  <c:v>SNES</c:v>
                </c:pt>
                <c:pt idx="2">
                  <c:v>QCSS</c:v>
                </c:pt>
                <c:pt idx="3">
                  <c:v>PORT</c:v>
                </c:pt>
                <c:pt idx="4">
                  <c:v>GMD</c:v>
                </c:pt>
                <c:pt idx="5">
                  <c:v>TAH</c:v>
                </c:pt>
                <c:pt idx="6">
                  <c:v>E School</c:v>
                </c:pt>
                <c:pt idx="7">
                  <c:v>District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12</c:v>
                </c:pt>
                <c:pt idx="1">
                  <c:v>13.08</c:v>
                </c:pt>
                <c:pt idx="2">
                  <c:v>11.63</c:v>
                </c:pt>
                <c:pt idx="3">
                  <c:v>12.35</c:v>
                </c:pt>
                <c:pt idx="4">
                  <c:v>10.1</c:v>
                </c:pt>
                <c:pt idx="5">
                  <c:v>12.86</c:v>
                </c:pt>
                <c:pt idx="6">
                  <c:v>24.5</c:v>
                </c:pt>
                <c:pt idx="7">
                  <c:v>12.05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71392"/>
        <c:axId val="102172928"/>
      </c:barChart>
      <c:catAx>
        <c:axId val="10217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72928"/>
        <c:crosses val="autoZero"/>
        <c:auto val="1"/>
        <c:lblAlgn val="ctr"/>
        <c:lblOffset val="100"/>
        <c:noMultiLvlLbl val="0"/>
      </c:catAx>
      <c:valAx>
        <c:axId val="10217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71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Exempt Staff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Sheet2!$D$13</c:f>
              <c:strCache>
                <c:ptCount val="1"/>
                <c:pt idx="0">
                  <c:v>Staff</c:v>
                </c:pt>
              </c:strCache>
            </c:strRef>
          </c:tx>
          <c:invertIfNegative val="0"/>
          <c:cat>
            <c:strRef>
              <c:f>Sheet2!$C$14:$C$22</c:f>
              <c:strCache>
                <c:ptCount val="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</c:strCache>
            </c:strRef>
          </c:cat>
          <c:val>
            <c:numRef>
              <c:f>Sheet2!$D$14:$D$22</c:f>
              <c:numCache>
                <c:formatCode>General</c:formatCode>
                <c:ptCount val="9"/>
                <c:pt idx="0">
                  <c:v>6</c:v>
                </c:pt>
                <c:pt idx="1">
                  <c:v>5.9</c:v>
                </c:pt>
                <c:pt idx="2">
                  <c:v>5</c:v>
                </c:pt>
                <c:pt idx="3">
                  <c:v>4.3</c:v>
                </c:pt>
                <c:pt idx="4">
                  <c:v>4</c:v>
                </c:pt>
                <c:pt idx="5">
                  <c:v>3.2</c:v>
                </c:pt>
                <c:pt idx="6">
                  <c:v>3.7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Sheet2!$E$13</c:f>
              <c:strCache>
                <c:ptCount val="1"/>
                <c:pt idx="0">
                  <c:v>Principals</c:v>
                </c:pt>
              </c:strCache>
            </c:strRef>
          </c:tx>
          <c:invertIfNegative val="0"/>
          <c:cat>
            <c:strRef>
              <c:f>Sheet2!$C$14:$C$22</c:f>
              <c:strCache>
                <c:ptCount val="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</c:strCache>
            </c:strRef>
          </c:cat>
          <c:val>
            <c:numRef>
              <c:f>Sheet2!$E$14:$E$22</c:f>
              <c:numCache>
                <c:formatCode>General</c:formatCode>
                <c:ptCount val="9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61952"/>
        <c:axId val="129688320"/>
      </c:barChart>
      <c:catAx>
        <c:axId val="12966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688320"/>
        <c:crosses val="autoZero"/>
        <c:auto val="1"/>
        <c:lblAlgn val="ctr"/>
        <c:lblOffset val="100"/>
        <c:noMultiLvlLbl val="0"/>
      </c:catAx>
      <c:valAx>
        <c:axId val="12968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6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Sheet1!$U$13</c:f>
              <c:strCache>
                <c:ptCount val="1"/>
                <c:pt idx="0">
                  <c:v>Funded 2014</c:v>
                </c:pt>
              </c:strCache>
            </c:strRef>
          </c:tx>
          <c:invertIfNegative val="0"/>
          <c:cat>
            <c:strRef>
              <c:f>Sheet1!$T$14:$T$19</c:f>
              <c:strCache>
                <c:ptCount val="6"/>
                <c:pt idx="0">
                  <c:v>ALM</c:v>
                </c:pt>
                <c:pt idx="1">
                  <c:v>SNES</c:v>
                </c:pt>
                <c:pt idx="2">
                  <c:v>QCSS</c:v>
                </c:pt>
                <c:pt idx="3">
                  <c:v>PORT</c:v>
                </c:pt>
                <c:pt idx="4">
                  <c:v>GMD</c:v>
                </c:pt>
                <c:pt idx="5">
                  <c:v>TAH</c:v>
                </c:pt>
              </c:strCache>
            </c:strRef>
          </c:cat>
          <c:val>
            <c:numRef>
              <c:f>Sheet1!$U$14:$U$19</c:f>
              <c:numCache>
                <c:formatCode>General</c:formatCode>
                <c:ptCount val="6"/>
                <c:pt idx="0">
                  <c:v>45</c:v>
                </c:pt>
                <c:pt idx="1">
                  <c:v>60.25</c:v>
                </c:pt>
                <c:pt idx="2">
                  <c:v>121</c:v>
                </c:pt>
                <c:pt idx="3">
                  <c:v>44</c:v>
                </c:pt>
                <c:pt idx="4">
                  <c:v>144.69999999999999</c:v>
                </c:pt>
                <c:pt idx="5">
                  <c:v>160</c:v>
                </c:pt>
              </c:numCache>
            </c:numRef>
          </c:val>
        </c:ser>
        <c:ser>
          <c:idx val="1"/>
          <c:order val="1"/>
          <c:tx>
            <c:strRef>
              <c:f>Sheet1!$V$13</c:f>
              <c:strCache>
                <c:ptCount val="1"/>
                <c:pt idx="0">
                  <c:v>Current</c:v>
                </c:pt>
              </c:strCache>
            </c:strRef>
          </c:tx>
          <c:invertIfNegative val="0"/>
          <c:cat>
            <c:strRef>
              <c:f>Sheet1!$T$14:$T$19</c:f>
              <c:strCache>
                <c:ptCount val="6"/>
                <c:pt idx="0">
                  <c:v>ALM</c:v>
                </c:pt>
                <c:pt idx="1">
                  <c:v>SNES</c:v>
                </c:pt>
                <c:pt idx="2">
                  <c:v>QCSS</c:v>
                </c:pt>
                <c:pt idx="3">
                  <c:v>PORT</c:v>
                </c:pt>
                <c:pt idx="4">
                  <c:v>GMD</c:v>
                </c:pt>
                <c:pt idx="5">
                  <c:v>TAH</c:v>
                </c:pt>
              </c:strCache>
            </c:strRef>
          </c:cat>
          <c:val>
            <c:numRef>
              <c:f>Sheet1!$V$14:$V$19</c:f>
              <c:numCache>
                <c:formatCode>General</c:formatCode>
                <c:ptCount val="6"/>
                <c:pt idx="0">
                  <c:v>77.5</c:v>
                </c:pt>
                <c:pt idx="1">
                  <c:v>125</c:v>
                </c:pt>
                <c:pt idx="2">
                  <c:v>117.5</c:v>
                </c:pt>
                <c:pt idx="3">
                  <c:v>50</c:v>
                </c:pt>
                <c:pt idx="4">
                  <c:v>112.5</c:v>
                </c:pt>
                <c:pt idx="5">
                  <c:v>110</c:v>
                </c:pt>
              </c:numCache>
            </c:numRef>
          </c:val>
        </c:ser>
        <c:ser>
          <c:idx val="2"/>
          <c:order val="2"/>
          <c:tx>
            <c:strRef>
              <c:f>Sheet1!$W$13</c:f>
              <c:strCache>
                <c:ptCount val="1"/>
                <c:pt idx="0">
                  <c:v>Difference</c:v>
                </c:pt>
              </c:strCache>
            </c:strRef>
          </c:tx>
          <c:invertIfNegative val="0"/>
          <c:cat>
            <c:strRef>
              <c:f>Sheet1!$T$14:$T$19</c:f>
              <c:strCache>
                <c:ptCount val="6"/>
                <c:pt idx="0">
                  <c:v>ALM</c:v>
                </c:pt>
                <c:pt idx="1">
                  <c:v>SNES</c:v>
                </c:pt>
                <c:pt idx="2">
                  <c:v>QCSS</c:v>
                </c:pt>
                <c:pt idx="3">
                  <c:v>PORT</c:v>
                </c:pt>
                <c:pt idx="4">
                  <c:v>GMD</c:v>
                </c:pt>
                <c:pt idx="5">
                  <c:v>TAH</c:v>
                </c:pt>
              </c:strCache>
            </c:strRef>
          </c:cat>
          <c:val>
            <c:numRef>
              <c:f>Sheet1!$W$14:$W$19</c:f>
              <c:numCache>
                <c:formatCode>General</c:formatCode>
                <c:ptCount val="6"/>
                <c:pt idx="0">
                  <c:v>-32.5</c:v>
                </c:pt>
                <c:pt idx="1">
                  <c:v>-64.75</c:v>
                </c:pt>
                <c:pt idx="2">
                  <c:v>3.5</c:v>
                </c:pt>
                <c:pt idx="3">
                  <c:v>-6</c:v>
                </c:pt>
                <c:pt idx="4">
                  <c:v>32.199999999999989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96608"/>
        <c:axId val="132210688"/>
      </c:barChart>
      <c:catAx>
        <c:axId val="1321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2210688"/>
        <c:crosses val="autoZero"/>
        <c:auto val="1"/>
        <c:lblAlgn val="ctr"/>
        <c:lblOffset val="100"/>
        <c:noMultiLvlLbl val="0"/>
      </c:catAx>
      <c:valAx>
        <c:axId val="13221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196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B80D-33C8-4B0C-BC56-9D3270B1AB3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8428-CD64-4182-A276-0066FC07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DDD57-3E98-45C3-BFE1-FF633713DF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D29AA-0377-49E0-B36D-9EDCFE76E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D29AA-0377-49E0-B36D-9EDCFE76EF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194B7D-A97F-4208-A87C-D4D2AF2FAB0B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82E2CA-8711-475E-A579-860796987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District No 50 (Haida Gwaii)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Preliminary Budget</a:t>
            </a:r>
          </a:p>
          <a:p>
            <a:r>
              <a:rPr lang="en-US" dirty="0" smtClean="0"/>
              <a:t>2014/15</a:t>
            </a:r>
            <a:endParaRPr lang="en-US" dirty="0"/>
          </a:p>
        </p:txBody>
      </p:sp>
      <p:pic>
        <p:nvPicPr>
          <p:cNvPr id="6145" name="Picture 1" descr="sd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199"/>
            <a:ext cx="2971800" cy="34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410200"/>
            <a:ext cx="8610600" cy="882650"/>
          </a:xfrm>
        </p:spPr>
        <p:txBody>
          <a:bodyPr/>
          <a:lstStyle/>
          <a:p>
            <a:r>
              <a:rPr lang="en-US" dirty="0" smtClean="0"/>
              <a:t>Provincial Funding 2014/15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1071"/>
              </p:ext>
            </p:extLst>
          </p:nvPr>
        </p:nvGraphicFramePr>
        <p:xfrm>
          <a:off x="304800" y="152400"/>
          <a:ext cx="8534400" cy="4849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  <a:gridCol w="4267200"/>
              </a:tblGrid>
              <a:tr h="484909">
                <a:tc>
                  <a:txBody>
                    <a:bodyPr/>
                    <a:lstStyle/>
                    <a:p>
                      <a:r>
                        <a:rPr lang="en-US" dirty="0" smtClean="0"/>
                        <a:t>Provincial Grants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Dollars</a:t>
                      </a:r>
                      <a:endParaRPr lang="en-US" dirty="0"/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Base Allocation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$3,784,650</a:t>
                      </a:r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Enrollment Decline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$84,</a:t>
                      </a:r>
                      <a:r>
                        <a:rPr lang="en-US" baseline="0" dirty="0" smtClean="0"/>
                        <a:t> 225</a:t>
                      </a:r>
                      <a:endParaRPr lang="en-US" dirty="0" smtClean="0"/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Unique Student Needs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$1,197,390</a:t>
                      </a:r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Salary Differential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$153,</a:t>
                      </a:r>
                      <a:r>
                        <a:rPr lang="en-US" baseline="0" dirty="0" smtClean="0"/>
                        <a:t> 960</a:t>
                      </a:r>
                      <a:endParaRPr lang="en-US" dirty="0" smtClean="0"/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Unique Geographic Factors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$4,700,336</a:t>
                      </a:r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Funding Protection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$81,890</a:t>
                      </a:r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r>
                        <a:rPr lang="en-US" smtClean="0"/>
                        <a:t>Funding Education</a:t>
                      </a:r>
                      <a:r>
                        <a:rPr lang="en-US" baseline="0" smtClean="0"/>
                        <a:t> Plan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$12,443</a:t>
                      </a:r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u="none" dirty="0" smtClean="0"/>
                    </a:p>
                  </a:txBody>
                  <a:tcPr/>
                </a:tc>
              </a:tr>
              <a:tr h="48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$10,</a:t>
                      </a:r>
                      <a:r>
                        <a:rPr lang="en-US" b="1" baseline="0" dirty="0" smtClean="0"/>
                        <a:t> 013,777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410200"/>
            <a:ext cx="8610600" cy="882650"/>
          </a:xfrm>
        </p:spPr>
        <p:txBody>
          <a:bodyPr/>
          <a:lstStyle/>
          <a:p>
            <a:r>
              <a:rPr lang="en-US" dirty="0" smtClean="0"/>
              <a:t>School District Funding 2014 </a:t>
            </a:r>
            <a:br>
              <a:rPr lang="en-US" dirty="0" smtClean="0"/>
            </a:br>
            <a:r>
              <a:rPr lang="en-US" sz="1400" i="1" dirty="0" smtClean="0"/>
              <a:t>some approximations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666750"/>
            <a:ext cx="4291013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54575" y="1316038"/>
            <a:ext cx="4289425" cy="3941762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95453"/>
              </p:ext>
            </p:extLst>
          </p:nvPr>
        </p:nvGraphicFramePr>
        <p:xfrm>
          <a:off x="0" y="0"/>
          <a:ext cx="9067800" cy="5134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33900"/>
                <a:gridCol w="4533900"/>
              </a:tblGrid>
              <a:tr h="42789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Funding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Provincial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$6,138,070</a:t>
                      </a:r>
                      <a:endParaRPr lang="en-US" dirty="0"/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Massett</a:t>
                      </a:r>
                      <a:r>
                        <a:rPr lang="en-US" dirty="0" smtClean="0"/>
                        <a:t>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$1,550,730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Skidegate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$2,324,977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$96,000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French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$43,912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Community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$105,345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Pay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$139,874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Rental &amp; 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$50,000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$35,000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$130,554</a:t>
                      </a:r>
                    </a:p>
                  </a:txBody>
                  <a:tcPr/>
                </a:tc>
              </a:tr>
              <a:tr h="42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$10,614,462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  </a:t>
            </a:r>
            <a:r>
              <a:rPr lang="en-US" sz="1800" dirty="0" smtClean="0"/>
              <a:t>Teachers and PVP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1"/>
            <a:ext cx="2971800" cy="19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875567"/>
              </p:ext>
            </p:extLst>
          </p:nvPr>
        </p:nvGraphicFramePr>
        <p:xfrm>
          <a:off x="457200" y="2209799"/>
          <a:ext cx="8381999" cy="2895600"/>
        </p:xfrm>
        <a:graphic>
          <a:graphicData uri="http://schemas.openxmlformats.org/drawingml/2006/table">
            <a:tbl>
              <a:tblPr/>
              <a:tblGrid>
                <a:gridCol w="1662137"/>
                <a:gridCol w="1353150"/>
                <a:gridCol w="994442"/>
                <a:gridCol w="951822"/>
                <a:gridCol w="1054818"/>
                <a:gridCol w="681902"/>
                <a:gridCol w="681902"/>
                <a:gridCol w="1001826"/>
              </a:tblGrid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Actual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12.569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-.7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-.73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(10.2) 9.3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(-.6) 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-.2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(3.2) 2.6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.8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52.29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50.36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1.93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</a:t>
                      </a:r>
                      <a:r>
                        <a:rPr lang="en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$173 000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Pupil Teacher Ratio (includes PVP) </a:t>
            </a:r>
            <a:br>
              <a:rPr lang="en-CA" dirty="0" smtClean="0"/>
            </a:br>
            <a:r>
              <a:rPr lang="en-CA" dirty="0" smtClean="0"/>
              <a:t>sept 2014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ebucy.SD50\Local Settings\Temporary Internet Files\Content.IE5\P10WBM0O\MP9004424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519518" cy="22860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978011"/>
              </p:ext>
            </p:extLst>
          </p:nvPr>
        </p:nvGraphicFramePr>
        <p:xfrm>
          <a:off x="457200" y="9144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debucy.SD50\Local Settings\Temporary Internet Files\Content.IE5\P10WBM0O\MP9004393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708" y="1"/>
            <a:ext cx="2252292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EA Staffing LEVELs 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819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Prioritisation?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Travel		$132 000 (Trustee is $45000)</a:t>
            </a:r>
          </a:p>
          <a:p>
            <a:r>
              <a:rPr lang="en-CA" dirty="0" smtClean="0"/>
              <a:t>FNRW		$150 000 </a:t>
            </a:r>
          </a:p>
          <a:p>
            <a:r>
              <a:rPr lang="en-CA" dirty="0" smtClean="0"/>
              <a:t>Counselling		$80 000 </a:t>
            </a:r>
          </a:p>
          <a:p>
            <a:r>
              <a:rPr lang="en-CA" dirty="0" smtClean="0"/>
              <a:t>Outdoor Ed 		$12 500/25 000</a:t>
            </a:r>
          </a:p>
          <a:p>
            <a:r>
              <a:rPr lang="en-CA" dirty="0" err="1" smtClean="0"/>
              <a:t>Prov</a:t>
            </a:r>
            <a:r>
              <a:rPr lang="en-CA" dirty="0" smtClean="0"/>
              <a:t> Sports		$10 700 (spent $)</a:t>
            </a:r>
          </a:p>
          <a:p>
            <a:r>
              <a:rPr lang="en-CA" dirty="0" smtClean="0"/>
              <a:t>District Sports	$15 000</a:t>
            </a:r>
          </a:p>
          <a:p>
            <a:r>
              <a:rPr lang="en-CA" dirty="0" smtClean="0"/>
              <a:t>DRC			$14 000</a:t>
            </a:r>
          </a:p>
          <a:p>
            <a:r>
              <a:rPr lang="en-CA" dirty="0" smtClean="0"/>
              <a:t>Haida Immersion	$25 000</a:t>
            </a:r>
          </a:p>
          <a:p>
            <a:r>
              <a:rPr lang="en-CA" dirty="0" smtClean="0"/>
              <a:t>IT Staff		$99 000</a:t>
            </a:r>
          </a:p>
          <a:p>
            <a:r>
              <a:rPr lang="en-CA" dirty="0" smtClean="0"/>
              <a:t>School Budgets	$301 000</a:t>
            </a:r>
          </a:p>
          <a:p>
            <a:r>
              <a:rPr lang="en-CA" dirty="0" smtClean="0"/>
              <a:t>Food Co-</a:t>
            </a:r>
            <a:r>
              <a:rPr lang="en-CA" dirty="0" err="1" smtClean="0"/>
              <a:t>ord</a:t>
            </a:r>
            <a:r>
              <a:rPr lang="en-CA" dirty="0" smtClean="0"/>
              <a:t>		$44 000</a:t>
            </a:r>
          </a:p>
          <a:p>
            <a:r>
              <a:rPr lang="en-CA" dirty="0" smtClean="0"/>
              <a:t>Early Learning	$69 000 (Budget +24 000)</a:t>
            </a:r>
            <a:endParaRPr lang="en-CA" dirty="0"/>
          </a:p>
          <a:p>
            <a:r>
              <a:rPr lang="en-CA" dirty="0" smtClean="0"/>
              <a:t>Consideration of inflationary increases -- +$1000 for Sports, Fairs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198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Annual Facilities Grant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117591"/>
              </p:ext>
            </p:extLst>
          </p:nvPr>
        </p:nvGraphicFramePr>
        <p:xfrm>
          <a:off x="304800" y="1371617"/>
          <a:ext cx="8686799" cy="4571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7514"/>
                <a:gridCol w="1828590"/>
                <a:gridCol w="613514"/>
                <a:gridCol w="3657181"/>
              </a:tblGrid>
              <a:tr h="35089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u="none" strike="noStrike">
                          <a:effectLst/>
                        </a:rPr>
                        <a:t>Project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5950" marR="5950" marT="5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u="none" strike="noStrike">
                          <a:effectLst/>
                        </a:rPr>
                        <a:t>Facility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5950" marR="5950" marT="5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u="none" strike="noStrike">
                          <a:effectLst/>
                        </a:rPr>
                        <a:t>Cost</a:t>
                      </a:r>
                      <a:br>
                        <a:rPr lang="en-CA" sz="700" u="none" strike="noStrike">
                          <a:effectLst/>
                        </a:rPr>
                      </a:br>
                      <a:r>
                        <a:rPr lang="en-CA" sz="700" u="none" strike="noStrike">
                          <a:effectLst/>
                        </a:rPr>
                        <a:t>Estimate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5950" marR="5950" marT="5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u="none" strike="noStrike">
                          <a:effectLst/>
                        </a:rPr>
                        <a:t>Comments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5950" marR="5950" marT="5950" marB="0" anchor="ctr"/>
                </a:tc>
              </a:tr>
              <a:tr h="375083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Replacement of Exterior Cladding and Asbestos exposure prevention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ALM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150,000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Replacement of exterior cladding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Replacing Windows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ALM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Replacing Windows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ALM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Playground Equipment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SNES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35,000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Playground Equipment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Upgrade to the Communication Network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SNES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35,000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Upgrade to the Communication Network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Second Road Access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SNES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Second Road Access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SNES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30,000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Hallway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GMD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30,000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Hallway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Paint Room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GMD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Paint Room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GMD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Bathroom Renovation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TAH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Bathroom Renovation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Repair Concrete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TAH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Repair Concrete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Field Drainage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TAH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Field Drainage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TAH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TAH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Mechanical System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QCSS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Classroom Renovations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Gym Lighting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QCSS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 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Local Area Network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QCSS &amp; GMD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22,749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Local Area Network Upgrade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Flooring Replacement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District Office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12,000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Flooring Replacement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Stair Replacement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District Housing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10,000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Stare Replacement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  <a:tr h="1923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Exterior Painting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South End Maintenance Shop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>
                          <a:effectLst/>
                        </a:rPr>
                        <a:t>            5,000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u="none" strike="noStrike" dirty="0">
                          <a:effectLst/>
                        </a:rPr>
                        <a:t>Exterior Painting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Lucida Grande"/>
                      </a:endParaRPr>
                    </a:p>
                  </a:txBody>
                  <a:tcPr marL="5950" marR="5950" marT="59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5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Changes for 2014/15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Bargaining is underway and may result in raises for HGTA, which in turn may trigger other raises.</a:t>
            </a:r>
          </a:p>
          <a:p>
            <a:r>
              <a:rPr lang="en-US" dirty="0" smtClean="0"/>
              <a:t>The return to the 1998-2002 Collective Agreement requires the District to maintain certain teacher positions, i.e. Teacher Librarian, and keep Primary classes below certain numbers.  Cost is approximately $200 000.</a:t>
            </a:r>
          </a:p>
          <a:p>
            <a:r>
              <a:rPr lang="en-US" dirty="0" smtClean="0"/>
              <a:t>Increase of approximately $60 000 to cover teacher increment costs. </a:t>
            </a:r>
          </a:p>
          <a:p>
            <a:r>
              <a:rPr lang="en-US" dirty="0" smtClean="0"/>
              <a:t>Increase Haida Partial Immersion from .6 to .8</a:t>
            </a:r>
          </a:p>
          <a:p>
            <a:r>
              <a:rPr lang="en-US" dirty="0" err="1" smtClean="0"/>
              <a:t>Worksafe</a:t>
            </a:r>
            <a:r>
              <a:rPr lang="en-US" dirty="0" smtClean="0"/>
              <a:t> fine </a:t>
            </a:r>
          </a:p>
          <a:p>
            <a:r>
              <a:rPr lang="en-US" dirty="0" smtClean="0"/>
              <a:t>Propose $1 000 increase to Sports, Arts, Science Budgets due to inflation</a:t>
            </a:r>
          </a:p>
          <a:p>
            <a:r>
              <a:rPr lang="en-US" dirty="0" smtClean="0"/>
              <a:t>Continue to budget $20 000 for Carbon Offset.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Shared Services and other Possibilities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NWCC Rentals bring a modest rental fee to the district ~$12 000</a:t>
            </a:r>
          </a:p>
          <a:p>
            <a:r>
              <a:rPr lang="en-CA" dirty="0" smtClean="0"/>
              <a:t>Daycare lease </a:t>
            </a:r>
            <a:r>
              <a:rPr lang="en-CA" dirty="0" smtClean="0"/>
              <a:t>possibility</a:t>
            </a:r>
          </a:p>
          <a:p>
            <a:r>
              <a:rPr lang="en-CA" dirty="0" smtClean="0"/>
              <a:t>Holdback 10% of School Budgets? ($28 000)</a:t>
            </a:r>
            <a:endParaRPr lang="en-CA" dirty="0" smtClean="0"/>
          </a:p>
          <a:p>
            <a:r>
              <a:rPr lang="en-CA" dirty="0" smtClean="0"/>
              <a:t>Savings from housing </a:t>
            </a:r>
            <a:r>
              <a:rPr lang="en-CA" dirty="0" smtClean="0"/>
              <a:t>sales</a:t>
            </a:r>
          </a:p>
          <a:p>
            <a:r>
              <a:rPr lang="en-CA" dirty="0" smtClean="0"/>
              <a:t>Reduce Provincial Sports Budget? </a:t>
            </a:r>
            <a:r>
              <a:rPr lang="en-CA" smtClean="0"/>
              <a:t>(Cap at $10 000 per team)</a:t>
            </a:r>
            <a:endParaRPr lang="en-CA" dirty="0" smtClean="0"/>
          </a:p>
          <a:p>
            <a:r>
              <a:rPr lang="en-CA" dirty="0" smtClean="0"/>
              <a:t>Remote Desktop = reduction in IT travel</a:t>
            </a:r>
          </a:p>
          <a:p>
            <a:r>
              <a:rPr lang="en-CA" dirty="0" smtClean="0"/>
              <a:t>30% reduction in custodial supply costs for 2015</a:t>
            </a:r>
          </a:p>
          <a:p>
            <a:r>
              <a:rPr lang="en-CA" dirty="0" smtClean="0"/>
              <a:t>Reduction in reliance on oil</a:t>
            </a:r>
          </a:p>
          <a:p>
            <a:r>
              <a:rPr lang="en-CA" dirty="0"/>
              <a:t>TELUS TSMA $45481&gt;27000= ~$19000 </a:t>
            </a:r>
            <a:r>
              <a:rPr lang="en-CA" dirty="0" smtClean="0"/>
              <a:t>savings for the 2014 year.  Cell phone costs down 40%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Budget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</a:p>
          <a:p>
            <a:r>
              <a:rPr lang="en-US" dirty="0" smtClean="0"/>
              <a:t>Revenue – SD 50 is into Funding Protection</a:t>
            </a:r>
            <a:r>
              <a:rPr lang="en-US" dirty="0"/>
              <a:t> </a:t>
            </a:r>
            <a:r>
              <a:rPr lang="en-US" dirty="0" smtClean="0"/>
              <a:t>and in decline</a:t>
            </a:r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Draft Budget Considerations and Possibilities</a:t>
            </a:r>
          </a:p>
          <a:p>
            <a:r>
              <a:rPr lang="en-US" dirty="0" smtClean="0"/>
              <a:t>Discussions about Possible Future Directions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School Closures?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Close ALM Secondary School:  Cost to District $185 000</a:t>
            </a:r>
          </a:p>
          <a:p>
            <a:r>
              <a:rPr lang="en-CA" dirty="0" smtClean="0"/>
              <a:t>Close ALM School entirely:  Cost to District $18 000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7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Facilities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an appetite for building consolidation?</a:t>
            </a:r>
          </a:p>
          <a:p>
            <a:r>
              <a:rPr lang="en-US" dirty="0" smtClean="0"/>
              <a:t>Declining enrollment</a:t>
            </a:r>
          </a:p>
          <a:p>
            <a:r>
              <a:rPr lang="en-US" dirty="0" smtClean="0"/>
              <a:t>Space available.</a:t>
            </a:r>
          </a:p>
          <a:p>
            <a:r>
              <a:rPr lang="en-US" dirty="0" smtClean="0"/>
              <a:t>Increasing need to maximize funding and reduce costs.</a:t>
            </a:r>
          </a:p>
          <a:p>
            <a:r>
              <a:rPr lang="en-US" dirty="0" smtClean="0"/>
              <a:t>What do we look for in </a:t>
            </a:r>
            <a:r>
              <a:rPr lang="en-US" dirty="0" err="1" smtClean="0"/>
              <a:t>Sandspit</a:t>
            </a:r>
            <a:r>
              <a:rPr lang="en-US" dirty="0" smtClean="0"/>
              <a:t>?  Retrofit? New Building?  Prefab?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AFG Considerations and </a:t>
            </a:r>
            <a:r>
              <a:rPr lang="en-CA" dirty="0" err="1" smtClean="0"/>
              <a:t>PRiorities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AFG is $509,749</a:t>
            </a:r>
          </a:p>
          <a:p>
            <a:r>
              <a:rPr lang="en-CA" dirty="0" smtClean="0"/>
              <a:t>ALM</a:t>
            </a:r>
          </a:p>
          <a:p>
            <a:r>
              <a:rPr lang="en-CA" dirty="0" smtClean="0"/>
              <a:t>Painting</a:t>
            </a:r>
          </a:p>
          <a:p>
            <a:r>
              <a:rPr lang="en-CA" dirty="0" smtClean="0"/>
              <a:t>Roadway @ SNES</a:t>
            </a:r>
          </a:p>
          <a:p>
            <a:r>
              <a:rPr lang="en-CA" dirty="0" smtClean="0"/>
              <a:t>Housing</a:t>
            </a:r>
          </a:p>
          <a:p>
            <a:r>
              <a:rPr lang="en-CA" dirty="0" smtClean="0"/>
              <a:t>Classroom renovations</a:t>
            </a:r>
          </a:p>
          <a:p>
            <a:r>
              <a:rPr lang="en-CA" dirty="0" smtClean="0"/>
              <a:t>GMD Halls</a:t>
            </a:r>
          </a:p>
          <a:p>
            <a:r>
              <a:rPr lang="en-CA" dirty="0" smtClean="0"/>
              <a:t>Lighting</a:t>
            </a:r>
          </a:p>
          <a:p>
            <a:r>
              <a:rPr lang="en-CA" dirty="0" smtClean="0"/>
              <a:t>TAH sidewalks, drainage, etc.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1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Space </a:t>
            </a:r>
            <a:r>
              <a:rPr lang="en-US" dirty="0" err="1" smtClean="0"/>
              <a:t>vs</a:t>
            </a:r>
            <a:r>
              <a:rPr lang="en-US" dirty="0" smtClean="0"/>
              <a:t> Actual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Space is the actual number of students the facility was designed for, when it was built.</a:t>
            </a:r>
          </a:p>
          <a:p>
            <a:r>
              <a:rPr lang="en-US" dirty="0" smtClean="0"/>
              <a:t>Actual Space is the number of students that are actually in the facility.</a:t>
            </a:r>
          </a:p>
          <a:p>
            <a:r>
              <a:rPr lang="en-US" dirty="0" smtClean="0"/>
              <a:t>Difference between the Design Space and Actual Space is the room (space) available.</a:t>
            </a:r>
            <a:endParaRPr lang="en-US" dirty="0"/>
          </a:p>
        </p:txBody>
      </p:sp>
      <p:pic>
        <p:nvPicPr>
          <p:cNvPr id="2049" name="Picture 1" descr="C:\Documents and Settings\adebucy.SD50\My Documents\My Pictures\Microsoft Clip Organizer\j0407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481" y="4801791"/>
            <a:ext cx="3085519" cy="20562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" y="76200"/>
            <a:ext cx="4724399" cy="30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" y="3200400"/>
            <a:ext cx="4727943" cy="3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3" y="76200"/>
            <a:ext cx="4362666" cy="30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33" y="3213872"/>
            <a:ext cx="4381377" cy="315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ebucy.SD50\Local Settings\Temporary Internet Files\Content.IE5\40E9OVY6\MP9004393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400800" cy="426110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 and/or </a:t>
            </a: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School District 50 Enrolment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8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Enrolment by grade 2014/15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Enrolment by school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199512"/>
              </p:ext>
            </p:extLst>
          </p:nvPr>
        </p:nvGraphicFramePr>
        <p:xfrm>
          <a:off x="228600" y="1676401"/>
          <a:ext cx="8686806" cy="3758612"/>
        </p:xfrm>
        <a:graphic>
          <a:graphicData uri="http://schemas.openxmlformats.org/drawingml/2006/table">
            <a:tbl>
              <a:tblPr/>
              <a:tblGrid>
                <a:gridCol w="1537811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338685"/>
                <a:gridCol w="549218"/>
                <a:gridCol w="549218"/>
                <a:gridCol w="549218"/>
                <a:gridCol w="549218"/>
                <a:gridCol w="549218"/>
              </a:tblGrid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FOR </a:t>
                      </a:r>
                      <a:r>
                        <a:rPr lang="en-CA" sz="1200" b="1" i="0" u="none" strike="noStrike" dirty="0" smtClean="0">
                          <a:effectLst/>
                          <a:latin typeface="Arial"/>
                        </a:rPr>
                        <a:t>2014/15 (Feb 2014 Projection)</a:t>
                      </a:r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"/>
                        </a:rPr>
                        <a:t>FTE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"/>
                        </a:rPr>
                        <a:t>Adult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"/>
                        </a:rPr>
                        <a:t>FTE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Ungraded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Students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Students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Agnes L </a:t>
                      </a:r>
                      <a:r>
                        <a:rPr lang="en-CA" sz="900" b="1" i="0" u="none" strike="noStrike" dirty="0" err="1">
                          <a:effectLst/>
                          <a:latin typeface="Arial"/>
                        </a:rPr>
                        <a:t>Mathers</a:t>
                      </a:r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 Elem -Secondary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45.000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44.000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15.000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59.000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Queen Charlotte Secondary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141.000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138.500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138.500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Port Clements Elementary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 smtClean="0">
                          <a:effectLst/>
                          <a:latin typeface="Arial"/>
                        </a:rPr>
                        <a:t>Sk'aadgaa </a:t>
                      </a:r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Naay Elementary School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149.000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149.000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149.000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 err="1">
                          <a:effectLst/>
                          <a:latin typeface="Arial"/>
                        </a:rPr>
                        <a:t>Tahyghen</a:t>
                      </a:r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 Elementary School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73.000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73.000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73.000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effectLst/>
                          <a:latin typeface="Arial"/>
                        </a:rPr>
                        <a:t>George Dawson Secondary School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101.000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101.000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101.000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effectLst/>
                        <a:latin typeface="Arial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552.000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548.500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15.000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900" b="0" i="0" u="none" strike="noStrike" dirty="0">
                          <a:effectLst/>
                          <a:latin typeface="Arial"/>
                        </a:rPr>
                        <a:t>563.500</a:t>
                      </a:r>
                    </a:p>
                  </a:txBody>
                  <a:tcPr marL="6865" marR="6865" marT="68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bcg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4633005" cy="2057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Provincial funding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8458200" cy="30480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Provincial Education Funding the same, at $4.725 Billion, or 27 cents of every tax dollar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Decline of 7000 FTE students, slightly more than last year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Funding per FTE remains the same at $6,900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LIF, Early Reader Funds to continue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AFG to continue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14 districts reporting stable or increased enrolment, 30 districts in Funding Protection. </a:t>
            </a:r>
            <a:endParaRPr lang="en-CA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No increase to cover rise in pensions, bargaining ongoing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648200"/>
            <a:ext cx="8686800" cy="1184825"/>
          </a:xfrm>
        </p:spPr>
        <p:txBody>
          <a:bodyPr/>
          <a:lstStyle/>
          <a:p>
            <a:r>
              <a:rPr lang="en-CA" dirty="0" smtClean="0"/>
              <a:t>Province wide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0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2514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As our drop would equate to more than 1.5% of our budget, we are in Funding Protection ($81 000), thus a cut of $53 000.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Block Grant for SD 50 will be $10 013 777.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CA" dirty="0" smtClean="0"/>
              <a:t>With additional cost pressures and new initiatives we will need to calculate on saving approximately $250 000</a:t>
            </a:r>
          </a:p>
          <a:p>
            <a:pPr algn="l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686800" cy="1184825"/>
          </a:xfrm>
        </p:spPr>
        <p:txBody>
          <a:bodyPr/>
          <a:lstStyle/>
          <a:p>
            <a:r>
              <a:rPr lang="en-CA" dirty="0" smtClean="0"/>
              <a:t>Haida Gwaii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Gradual increase in costs</a:t>
            </a:r>
          </a:p>
          <a:p>
            <a:r>
              <a:rPr lang="en-CA" dirty="0" smtClean="0"/>
              <a:t>Contingency if we need to pay for raises</a:t>
            </a:r>
          </a:p>
          <a:p>
            <a:r>
              <a:rPr lang="en-CA" dirty="0" smtClean="0"/>
              <a:t>Legal matters</a:t>
            </a:r>
          </a:p>
          <a:p>
            <a:r>
              <a:rPr lang="en-CA" dirty="0" smtClean="0"/>
              <a:t>Need to cover revisions to Collective Agreement requirements</a:t>
            </a:r>
          </a:p>
          <a:p>
            <a:r>
              <a:rPr lang="en-CA" dirty="0" smtClean="0"/>
              <a:t>AFG considerations-Planning for </a:t>
            </a:r>
            <a:r>
              <a:rPr lang="en-CA" dirty="0" err="1" smtClean="0"/>
              <a:t>Sandspit</a:t>
            </a:r>
            <a:r>
              <a:rPr lang="en-CA" dirty="0" smtClean="0"/>
              <a:t> and Masset</a:t>
            </a:r>
          </a:p>
          <a:p>
            <a:r>
              <a:rPr lang="en-CA" dirty="0" smtClean="0"/>
              <a:t>$20 000 for SIS changeover </a:t>
            </a:r>
          </a:p>
          <a:p>
            <a:r>
              <a:rPr lang="en-CA" dirty="0" smtClean="0"/>
              <a:t>Possible future changes in funding formula – funding protection, etc.</a:t>
            </a:r>
          </a:p>
          <a:p>
            <a:r>
              <a:rPr lang="en-CA" dirty="0" smtClean="0"/>
              <a:t>Total $200 000-300 000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5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28757</TotalTime>
  <Words>1158</Words>
  <Application>Microsoft Office PowerPoint</Application>
  <PresentationFormat>On-screen Show (4:3)</PresentationFormat>
  <Paragraphs>458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School District No 50 (Haida Gwaii) </vt:lpstr>
      <vt:lpstr>Draft Budget presentation</vt:lpstr>
      <vt:lpstr>School District 50 Enrolment</vt:lpstr>
      <vt:lpstr>Enrolment by grade 2014/15</vt:lpstr>
      <vt:lpstr>Enrolment by school</vt:lpstr>
      <vt:lpstr>Provincial funding</vt:lpstr>
      <vt:lpstr>Province wide</vt:lpstr>
      <vt:lpstr>Haida Gwaii</vt:lpstr>
      <vt:lpstr>Considerations</vt:lpstr>
      <vt:lpstr>Provincial Funding 2014/15</vt:lpstr>
      <vt:lpstr>School District Funding 2014  some approximations</vt:lpstr>
      <vt:lpstr>Staffing   Teachers and PVP</vt:lpstr>
      <vt:lpstr>Pupil Teacher Ratio (includes PVP)  sept 2014</vt:lpstr>
      <vt:lpstr>PowerPoint Presentation</vt:lpstr>
      <vt:lpstr>EA Staffing LEVELs </vt:lpstr>
      <vt:lpstr>Prioritisation?</vt:lpstr>
      <vt:lpstr>Annual Facilities Grant</vt:lpstr>
      <vt:lpstr>Other Changes for 2014/15</vt:lpstr>
      <vt:lpstr>Shared Services and other Possibilities</vt:lpstr>
      <vt:lpstr>School Closures?</vt:lpstr>
      <vt:lpstr>Future Facilities </vt:lpstr>
      <vt:lpstr>AFG Considerations and PRiorities</vt:lpstr>
      <vt:lpstr>Design Space vs Actual Space </vt:lpstr>
      <vt:lpstr>PowerPoint Presentation</vt:lpstr>
      <vt:lpstr>Questions and/or Comments</vt:lpstr>
    </vt:vector>
  </TitlesOfParts>
  <Company>sd50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District No 50 (Haida Gwaii)</dc:title>
  <dc:creator>kcampbell</dc:creator>
  <cp:lastModifiedBy>angus</cp:lastModifiedBy>
  <cp:revision>232</cp:revision>
  <cp:lastPrinted>2014-04-09T17:18:48Z</cp:lastPrinted>
  <dcterms:created xsi:type="dcterms:W3CDTF">2011-02-18T16:53:30Z</dcterms:created>
  <dcterms:modified xsi:type="dcterms:W3CDTF">2014-04-16T00:17:13Z</dcterms:modified>
</cp:coreProperties>
</file>